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9" r:id="rId1"/>
  </p:sldMasterIdLst>
  <p:sldIdLst>
    <p:sldId id="256" r:id="rId2"/>
    <p:sldId id="264" r:id="rId3"/>
    <p:sldId id="258" r:id="rId4"/>
    <p:sldId id="261" r:id="rId5"/>
    <p:sldId id="274" r:id="rId6"/>
    <p:sldId id="262" r:id="rId7"/>
    <p:sldId id="263" r:id="rId8"/>
    <p:sldId id="266" r:id="rId9"/>
    <p:sldId id="267" r:id="rId10"/>
    <p:sldId id="270" r:id="rId11"/>
    <p:sldId id="272" r:id="rId12"/>
    <p:sldId id="273" r:id="rId13"/>
    <p:sldId id="271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800" autoAdjust="0"/>
    <p:restoredTop sz="94660"/>
  </p:normalViewPr>
  <p:slideViewPr>
    <p:cSldViewPr snapToGrid="0">
      <p:cViewPr>
        <p:scale>
          <a:sx n="75" d="100"/>
          <a:sy n="75" d="100"/>
        </p:scale>
        <p:origin x="756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7440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674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4742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2698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95928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78572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5719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87386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531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613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96501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4303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53790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2285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7101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5035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3363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E66AB-B1EC-403D-8B69-150DFC20E252}" type="datetimeFigureOut">
              <a:rPr lang="en-IN" smtClean="0"/>
              <a:t>07-01-2025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98126-B40F-429B-97E1-DFF9D11938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8602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C2C5BC7-1B34-1AD0-D364-D49013FFBA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40BAE0-992C-0CC4-A7B8-8070C717B485}"/>
              </a:ext>
            </a:extLst>
          </p:cNvPr>
          <p:cNvSpPr txBox="1"/>
          <p:nvPr/>
        </p:nvSpPr>
        <p:spPr>
          <a:xfrm>
            <a:off x="717059" y="703720"/>
            <a:ext cx="10718801" cy="578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4800" b="1" dirty="0"/>
              <a:t>Generating Synthetic Video Data to Train Fall Detection Models</a:t>
            </a:r>
          </a:p>
          <a:p>
            <a:pPr indent="-182880"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2800" b="1" dirty="0"/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b="1" dirty="0"/>
              <a:t>Module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dirty="0"/>
              <a:t>MSc Artificial Intelligence and Robotics Project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b="1" dirty="0"/>
              <a:t>Name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dirty="0" err="1"/>
              <a:t>Sathishkumar</a:t>
            </a:r>
            <a:r>
              <a:rPr lang="en-US" sz="2800" dirty="0"/>
              <a:t> </a:t>
            </a:r>
            <a:r>
              <a:rPr lang="en-US" sz="2800" dirty="0" err="1"/>
              <a:t>Palanikumar</a:t>
            </a:r>
            <a:endParaRPr lang="en-US" sz="2800" dirty="0"/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b="1" dirty="0"/>
              <a:t>SRN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22081990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b="1" dirty="0"/>
              <a:t>supervisor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dirty="0"/>
              <a:t>Dr. Na </a:t>
            </a:r>
            <a:r>
              <a:rPr lang="en-US" sz="2800" dirty="0" err="1"/>
              <a:t>Helian</a:t>
            </a:r>
            <a:endParaRPr lang="en-US" sz="2800" dirty="0"/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2A0D5FC-0C81-D102-356C-7D29C6B46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000"/>
              <a:t>Generating Synthetic Video Data to Train Fall Detection Models</a:t>
            </a:r>
            <a:endParaRPr lang="en-IN" sz="3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DC1C4B-3597-25FB-57CC-290710202F13}"/>
              </a:ext>
            </a:extLst>
          </p:cNvPr>
          <p:cNvSpPr txBox="1"/>
          <p:nvPr/>
        </p:nvSpPr>
        <p:spPr>
          <a:xfrm>
            <a:off x="8747912" y="6401594"/>
            <a:ext cx="2727029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IN"/>
              <a:t>University of Hertfordshire</a:t>
            </a:r>
          </a:p>
          <a:p>
            <a:pPr>
              <a:spcAft>
                <a:spcPts val="600"/>
              </a:spcAft>
            </a:pP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40324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000">
        <p159:morph option="byObject"/>
      </p:transition>
    </mc:Choice>
    <mc:Fallback>
      <p:transition spd="slow" advTm="5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3FE3A7-217C-4FC9-DA4F-F4CFA5616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2EFB1C0-6408-0BAE-818C-99B5ADC9E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DB0488-A8CB-7CB8-32DE-397D56002A72}"/>
              </a:ext>
            </a:extLst>
          </p:cNvPr>
          <p:cNvSpPr txBox="1"/>
          <p:nvPr/>
        </p:nvSpPr>
        <p:spPr>
          <a:xfrm>
            <a:off x="1149137" y="680639"/>
            <a:ext cx="61031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Confusion Matrix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CCE120-A00C-F5F5-152F-348CB7A84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094" y="1128815"/>
            <a:ext cx="10036455" cy="5535332"/>
          </a:xfrm>
          <a:prstGeom prst="rect">
            <a:avLst/>
          </a:prstGeom>
        </p:spPr>
      </p:pic>
      <p:pic>
        <p:nvPicPr>
          <p:cNvPr id="4" name="Picture 3" descr="A graph showing the number of the same model">
            <a:extLst>
              <a:ext uri="{FF2B5EF4-FFF2-40B4-BE49-F238E27FC236}">
                <a16:creationId xmlns:a16="http://schemas.microsoft.com/office/drawing/2014/main" id="{2A2D8E79-5292-9436-26DF-93A7BA295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441267" cy="59088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E513E3-11B7-0999-5DB4-1BB4D385949D}"/>
              </a:ext>
            </a:extLst>
          </p:cNvPr>
          <p:cNvSpPr txBox="1"/>
          <p:nvPr/>
        </p:nvSpPr>
        <p:spPr>
          <a:xfrm>
            <a:off x="6062272" y="95864"/>
            <a:ext cx="2339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Real-Data</a:t>
            </a:r>
            <a:endParaRPr lang="en-I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5009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14:flythrough/>
      </p:transition>
    </mc:Choice>
    <mc:Fallback>
      <p:transition spd="slow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F92A44-4FFB-093D-15CC-104928B4C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18A86EF-3483-F105-3EA8-4DF37804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8BE2FB-C052-FBAA-7FDD-B2A115281E70}"/>
              </a:ext>
            </a:extLst>
          </p:cNvPr>
          <p:cNvSpPr txBox="1"/>
          <p:nvPr/>
        </p:nvSpPr>
        <p:spPr>
          <a:xfrm>
            <a:off x="1149137" y="680639"/>
            <a:ext cx="61031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Confusion Matrix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FAADA7-11B7-4ECC-A9AD-E17C96B70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094" y="1128815"/>
            <a:ext cx="10036455" cy="5535332"/>
          </a:xfrm>
          <a:prstGeom prst="rect">
            <a:avLst/>
          </a:prstGeom>
        </p:spPr>
      </p:pic>
      <p:pic>
        <p:nvPicPr>
          <p:cNvPr id="4" name="Picture 3" descr="A graph showing the number of the same model&#10;&#10;Description automatically generated with medium confidence">
            <a:extLst>
              <a:ext uri="{FF2B5EF4-FFF2-40B4-BE49-F238E27FC236}">
                <a16:creationId xmlns:a16="http://schemas.microsoft.com/office/drawing/2014/main" id="{97CDB4D9-9AE2-6D65-B2DE-27DAF3E68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613" y="0"/>
            <a:ext cx="8272387" cy="57906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99185B-5C6C-FAC7-2B85-1E75EC6BEDF4}"/>
              </a:ext>
            </a:extLst>
          </p:cNvPr>
          <p:cNvSpPr txBox="1"/>
          <p:nvPr/>
        </p:nvSpPr>
        <p:spPr>
          <a:xfrm>
            <a:off x="8830732" y="2165"/>
            <a:ext cx="35390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25%synthetic data</a:t>
            </a:r>
            <a:endParaRPr lang="en-I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58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064E79-6862-4639-FA9A-3D21F1AAF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4EF1CC4-BA83-F452-4220-A7EC4A990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52F304-BF72-755F-FA56-41620CCC0173}"/>
              </a:ext>
            </a:extLst>
          </p:cNvPr>
          <p:cNvSpPr txBox="1"/>
          <p:nvPr/>
        </p:nvSpPr>
        <p:spPr>
          <a:xfrm>
            <a:off x="1149137" y="680639"/>
            <a:ext cx="61031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Confusion Matrix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9813C1-C3ED-9C43-36E9-E57AAC16F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094" y="1128815"/>
            <a:ext cx="10036455" cy="5535332"/>
          </a:xfrm>
          <a:prstGeom prst="rect">
            <a:avLst/>
          </a:prstGeom>
        </p:spPr>
      </p:pic>
      <p:pic>
        <p:nvPicPr>
          <p:cNvPr id="4" name="Picture 3" descr="A graph showing the number of the same model&#10;&#10;Description automatically generated with medium confidence">
            <a:extLst>
              <a:ext uri="{FF2B5EF4-FFF2-40B4-BE49-F238E27FC236}">
                <a16:creationId xmlns:a16="http://schemas.microsoft.com/office/drawing/2014/main" id="{82E84CDD-745B-BD9B-0172-56D76CC97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467" y="670560"/>
            <a:ext cx="8839200" cy="61874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35B3E5-004F-F4CB-04DD-31E5A2C61215}"/>
              </a:ext>
            </a:extLst>
          </p:cNvPr>
          <p:cNvSpPr txBox="1"/>
          <p:nvPr/>
        </p:nvSpPr>
        <p:spPr>
          <a:xfrm>
            <a:off x="5289739" y="670560"/>
            <a:ext cx="3413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50%synthetic data</a:t>
            </a:r>
            <a:endParaRPr lang="en-I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994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5869D7-2455-DA04-7720-36A7B4626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8481C8D-7E3E-7FB0-1B08-F1FB971A4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66B8D5-5095-5D9E-7D53-D2013EC45F8E}"/>
              </a:ext>
            </a:extLst>
          </p:cNvPr>
          <p:cNvSpPr txBox="1"/>
          <p:nvPr/>
        </p:nvSpPr>
        <p:spPr>
          <a:xfrm>
            <a:off x="1149137" y="680639"/>
            <a:ext cx="61031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Confusion Matrix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E17B5B-EFA2-DFBF-CA57-258F2C01A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094" y="1128815"/>
            <a:ext cx="10036455" cy="5535332"/>
          </a:xfrm>
          <a:prstGeom prst="rect">
            <a:avLst/>
          </a:prstGeom>
        </p:spPr>
      </p:pic>
      <p:pic>
        <p:nvPicPr>
          <p:cNvPr id="4" name="Picture 3" descr="A blue and white graph&#10;&#10;Description automatically generated with medium confidence">
            <a:extLst>
              <a:ext uri="{FF2B5EF4-FFF2-40B4-BE49-F238E27FC236}">
                <a16:creationId xmlns:a16="http://schemas.microsoft.com/office/drawing/2014/main" id="{BECC35D3-EEC2-0CF7-53CD-0ED2A53595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381" y="1322667"/>
            <a:ext cx="7907619" cy="55353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7E895B-D150-C9A9-1C30-EB7CA8A2A1E4}"/>
              </a:ext>
            </a:extLst>
          </p:cNvPr>
          <p:cNvSpPr txBox="1"/>
          <p:nvPr/>
        </p:nvSpPr>
        <p:spPr>
          <a:xfrm>
            <a:off x="8642539" y="1368306"/>
            <a:ext cx="36256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100%synthetic data</a:t>
            </a:r>
            <a:endParaRPr lang="en-I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011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DA5D9D-4F29-E62C-5E15-3D062B099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90A0AFC-B234-1B87-528E-AB462B9D9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76061C-4F03-844E-EB2C-5C505A93611C}"/>
              </a:ext>
            </a:extLst>
          </p:cNvPr>
          <p:cNvSpPr txBox="1"/>
          <p:nvPr/>
        </p:nvSpPr>
        <p:spPr>
          <a:xfrm>
            <a:off x="1445191" y="1089898"/>
            <a:ext cx="8315517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accent2"/>
              </a:buClr>
            </a:pPr>
            <a:r>
              <a:rPr lang="en-US" sz="2000" b="1" dirty="0"/>
              <a:t>Conclusion</a:t>
            </a:r>
            <a:r>
              <a:rPr lang="en-US" sz="2000" dirty="0"/>
              <a:t>:</a:t>
            </a: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Synthetic data bridges gaps in dataset availability for fall detection.</a:t>
            </a: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Enhances performance metrics for machine learning models.</a:t>
            </a: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Paves the way for scalable, cost-effective, and ethical solutions in healthcare.</a:t>
            </a: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Clr>
                <a:schemeClr val="accent2"/>
              </a:buClr>
            </a:pPr>
            <a:r>
              <a:rPr lang="en-US" sz="2000" b="1" dirty="0"/>
              <a:t>Future Work</a:t>
            </a:r>
            <a:r>
              <a:rPr lang="en-US" sz="2000" dirty="0"/>
              <a:t>:</a:t>
            </a: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Expand scenarios to include:</a:t>
            </a:r>
          </a:p>
          <a:p>
            <a:pPr marL="1200150" lvl="2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Outdoor environments</a:t>
            </a:r>
          </a:p>
          <a:p>
            <a:pPr marL="1200150" lvl="2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Multi-person interactions</a:t>
            </a:r>
          </a:p>
          <a:p>
            <a:pPr marL="1200150" lvl="2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Complex object interactions.</a:t>
            </a: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Automate video generation pipeline fully.</a:t>
            </a: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Validate in real-world settings and test real-time detection.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556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C46A1E-7CA1-939F-15F6-F8CCF6886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6610A90-8244-E79D-B20F-8889E1268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QAQ</a:t>
            </a:r>
            <a:endParaRPr lang="en-IN" dirty="0"/>
          </a:p>
        </p:txBody>
      </p:sp>
      <p:pic>
        <p:nvPicPr>
          <p:cNvPr id="2052" name="Picture 4" descr="Distributed Design: How Stack Overflow builds strong remote teams">
            <a:extLst>
              <a:ext uri="{FF2B5EF4-FFF2-40B4-BE49-F238E27FC236}">
                <a16:creationId xmlns:a16="http://schemas.microsoft.com/office/drawing/2014/main" id="{48B6FF3C-2334-554A-0F6C-F419022EA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5420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732C3D-9A88-AC34-F1D9-CDAD2EE78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46F300-6AF1-2C63-3079-D959E233F7DF}"/>
              </a:ext>
            </a:extLst>
          </p:cNvPr>
          <p:cNvSpPr txBox="1"/>
          <p:nvPr/>
        </p:nvSpPr>
        <p:spPr>
          <a:xfrm>
            <a:off x="2023533" y="389467"/>
            <a:ext cx="9160935" cy="5595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3200" b="1" dirty="0"/>
              <a:t>Problem Statement</a:t>
            </a:r>
            <a:endParaRPr lang="en-US" sz="3200" dirty="0"/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Falls among the elderly pose serious health risks.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Challenges in real-world fall data collection:</a:t>
            </a:r>
          </a:p>
          <a:p>
            <a:pPr marL="74295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Ethical concerns</a:t>
            </a:r>
          </a:p>
          <a:p>
            <a:pPr marL="74295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Logistical challenges</a:t>
            </a:r>
          </a:p>
          <a:p>
            <a:pPr marL="74295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Limited dataset diversity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Need for innovative solutions to improve dataset availability.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A0B520C-73F6-773E-1783-A65A6910A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104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77303C-9139-366C-13C5-B199A78376FF}"/>
              </a:ext>
            </a:extLst>
          </p:cNvPr>
          <p:cNvSpPr txBox="1"/>
          <p:nvPr/>
        </p:nvSpPr>
        <p:spPr>
          <a:xfrm>
            <a:off x="2099733" y="355600"/>
            <a:ext cx="9084735" cy="5629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3200" b="1" dirty="0"/>
              <a:t>Objectives</a:t>
            </a:r>
            <a:endParaRPr lang="en-US" sz="3200" dirty="0"/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Develop a scalable framework for synthetic video generation using Unity.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Automate the creation of diverse fall scenarios:</a:t>
            </a:r>
          </a:p>
          <a:p>
            <a:pPr marL="91440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Vary avatars, camera angles, and lighting conditions.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200" dirty="0"/>
              <a:t>Evaluate the applicability of synthetic datasets for fall detection models.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F4B2852-636B-E0C0-78DE-E777F2F0C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542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icture 2">
            <a:extLst>
              <a:ext uri="{FF2B5EF4-FFF2-40B4-BE49-F238E27FC236}">
                <a16:creationId xmlns:a16="http://schemas.microsoft.com/office/drawing/2014/main" id="{519FA62B-A2C9-49F5-8C45-9D5CDCD72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8" name="Group 207">
            <a:extLst>
              <a:ext uri="{FF2B5EF4-FFF2-40B4-BE49-F238E27FC236}">
                <a16:creationId xmlns:a16="http://schemas.microsoft.com/office/drawing/2014/main" id="{A24E966C-35F3-4DB1-8C23-4BC252E4E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C24ADCBC-2A94-4F6E-BC8D-278612B7A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09" name="Rectangle 5">
                <a:extLst>
                  <a:ext uri="{FF2B5EF4-FFF2-40B4-BE49-F238E27FC236}">
                    <a16:creationId xmlns:a16="http://schemas.microsoft.com/office/drawing/2014/main" id="{38F45A3E-0BAF-4E7A-AD24-51B345041D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0" name="Freeform 6">
                <a:extLst>
                  <a:ext uri="{FF2B5EF4-FFF2-40B4-BE49-F238E27FC236}">
                    <a16:creationId xmlns:a16="http://schemas.microsoft.com/office/drawing/2014/main" id="{5340FE26-BABB-409C-A32A-B3D10BD235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1" name="Freeform 7">
                <a:extLst>
                  <a:ext uri="{FF2B5EF4-FFF2-40B4-BE49-F238E27FC236}">
                    <a16:creationId xmlns:a16="http://schemas.microsoft.com/office/drawing/2014/main" id="{A9468B59-1984-42C3-88A4-942CF6EF75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2" name="Freeform 8">
                <a:extLst>
                  <a:ext uri="{FF2B5EF4-FFF2-40B4-BE49-F238E27FC236}">
                    <a16:creationId xmlns:a16="http://schemas.microsoft.com/office/drawing/2014/main" id="{F6B5E914-0078-49CC-AD42-C97DC361CD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3" name="Freeform 9">
                <a:extLst>
                  <a:ext uri="{FF2B5EF4-FFF2-40B4-BE49-F238E27FC236}">
                    <a16:creationId xmlns:a16="http://schemas.microsoft.com/office/drawing/2014/main" id="{D18B3F5A-0978-48AE-9360-8ABC8CEABB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4" name="Freeform 10">
                <a:extLst>
                  <a:ext uri="{FF2B5EF4-FFF2-40B4-BE49-F238E27FC236}">
                    <a16:creationId xmlns:a16="http://schemas.microsoft.com/office/drawing/2014/main" id="{27E73F9B-CBFF-473A-9B41-8964B831E9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5" name="Freeform 11">
                <a:extLst>
                  <a:ext uri="{FF2B5EF4-FFF2-40B4-BE49-F238E27FC236}">
                    <a16:creationId xmlns:a16="http://schemas.microsoft.com/office/drawing/2014/main" id="{558218B5-0904-4C19-8935-1A64432BC2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6" name="Freeform 12">
                <a:extLst>
                  <a:ext uri="{FF2B5EF4-FFF2-40B4-BE49-F238E27FC236}">
                    <a16:creationId xmlns:a16="http://schemas.microsoft.com/office/drawing/2014/main" id="{DBCBCB59-A700-4032-AB43-CB06687996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7" name="Freeform 13">
                <a:extLst>
                  <a:ext uri="{FF2B5EF4-FFF2-40B4-BE49-F238E27FC236}">
                    <a16:creationId xmlns:a16="http://schemas.microsoft.com/office/drawing/2014/main" id="{861A9C11-1685-4F09-B995-D5ECAD15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8" name="Freeform 14">
                <a:extLst>
                  <a:ext uri="{FF2B5EF4-FFF2-40B4-BE49-F238E27FC236}">
                    <a16:creationId xmlns:a16="http://schemas.microsoft.com/office/drawing/2014/main" id="{57CCC420-3BF0-4A3E-A4FB-41537B0642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9" name="Freeform 15">
                <a:extLst>
                  <a:ext uri="{FF2B5EF4-FFF2-40B4-BE49-F238E27FC236}">
                    <a16:creationId xmlns:a16="http://schemas.microsoft.com/office/drawing/2014/main" id="{1DEFC6D1-15DA-4DDC-8FD1-B7630B8D6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0" name="Line 16">
                <a:extLst>
                  <a:ext uri="{FF2B5EF4-FFF2-40B4-BE49-F238E27FC236}">
                    <a16:creationId xmlns:a16="http://schemas.microsoft.com/office/drawing/2014/main" id="{0C6F2EE9-81FE-4B46-9513-6EC7D93012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1" name="Freeform 17">
                <a:extLst>
                  <a:ext uri="{FF2B5EF4-FFF2-40B4-BE49-F238E27FC236}">
                    <a16:creationId xmlns:a16="http://schemas.microsoft.com/office/drawing/2014/main" id="{26DF77E9-F68C-4FE0-864E-A4A4DE3616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2" name="Freeform 18">
                <a:extLst>
                  <a:ext uri="{FF2B5EF4-FFF2-40B4-BE49-F238E27FC236}">
                    <a16:creationId xmlns:a16="http://schemas.microsoft.com/office/drawing/2014/main" id="{9D3495ED-B588-4755-B8BB-18D33E4AC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3" name="Freeform 19">
                <a:extLst>
                  <a:ext uri="{FF2B5EF4-FFF2-40B4-BE49-F238E27FC236}">
                    <a16:creationId xmlns:a16="http://schemas.microsoft.com/office/drawing/2014/main" id="{E76105FE-305A-42A7-B2DD-388B99FAB8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4" name="Freeform 20">
                <a:extLst>
                  <a:ext uri="{FF2B5EF4-FFF2-40B4-BE49-F238E27FC236}">
                    <a16:creationId xmlns:a16="http://schemas.microsoft.com/office/drawing/2014/main" id="{F1883F6E-6FAE-49E2-AE28-02B88BEBF6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5" name="Rectangle 21">
                <a:extLst>
                  <a:ext uri="{FF2B5EF4-FFF2-40B4-BE49-F238E27FC236}">
                    <a16:creationId xmlns:a16="http://schemas.microsoft.com/office/drawing/2014/main" id="{8C8A198F-A0AA-455F-ACD5-8587457BDD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6" name="Freeform 22">
                <a:extLst>
                  <a:ext uri="{FF2B5EF4-FFF2-40B4-BE49-F238E27FC236}">
                    <a16:creationId xmlns:a16="http://schemas.microsoft.com/office/drawing/2014/main" id="{E57E155C-0F05-498E-B0E3-33AE15B7E8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7" name="Freeform 23">
                <a:extLst>
                  <a:ext uri="{FF2B5EF4-FFF2-40B4-BE49-F238E27FC236}">
                    <a16:creationId xmlns:a16="http://schemas.microsoft.com/office/drawing/2014/main" id="{3D7FB1D7-F9DB-443D-A2D4-40C46F6975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8" name="Freeform 24">
                <a:extLst>
                  <a:ext uri="{FF2B5EF4-FFF2-40B4-BE49-F238E27FC236}">
                    <a16:creationId xmlns:a16="http://schemas.microsoft.com/office/drawing/2014/main" id="{9EF7FB08-B52A-4C0D-BF32-AC6D91AE9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9" name="Freeform 25">
                <a:extLst>
                  <a:ext uri="{FF2B5EF4-FFF2-40B4-BE49-F238E27FC236}">
                    <a16:creationId xmlns:a16="http://schemas.microsoft.com/office/drawing/2014/main" id="{2A27D708-7911-4EAB-8A9D-E608726B57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0" name="Freeform 26">
                <a:extLst>
                  <a:ext uri="{FF2B5EF4-FFF2-40B4-BE49-F238E27FC236}">
                    <a16:creationId xmlns:a16="http://schemas.microsoft.com/office/drawing/2014/main" id="{40A3E3AC-335B-4EAB-A5D4-E72C8434AB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1" name="Freeform 27">
                <a:extLst>
                  <a:ext uri="{FF2B5EF4-FFF2-40B4-BE49-F238E27FC236}">
                    <a16:creationId xmlns:a16="http://schemas.microsoft.com/office/drawing/2014/main" id="{FC4E923E-7CEC-4950-8C12-F40EAE7A36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2" name="Freeform 28">
                <a:extLst>
                  <a:ext uri="{FF2B5EF4-FFF2-40B4-BE49-F238E27FC236}">
                    <a16:creationId xmlns:a16="http://schemas.microsoft.com/office/drawing/2014/main" id="{23A92FB5-3211-4195-8FFA-A8F49F6777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3" name="Freeform 29">
                <a:extLst>
                  <a:ext uri="{FF2B5EF4-FFF2-40B4-BE49-F238E27FC236}">
                    <a16:creationId xmlns:a16="http://schemas.microsoft.com/office/drawing/2014/main" id="{BB88442A-84E1-4264-BD24-B14020F21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4" name="Freeform 30">
                <a:extLst>
                  <a:ext uri="{FF2B5EF4-FFF2-40B4-BE49-F238E27FC236}">
                    <a16:creationId xmlns:a16="http://schemas.microsoft.com/office/drawing/2014/main" id="{B47AD665-0844-40BF-AE62-BA493929C5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5" name="Freeform 31">
                <a:extLst>
                  <a:ext uri="{FF2B5EF4-FFF2-40B4-BE49-F238E27FC236}">
                    <a16:creationId xmlns:a16="http://schemas.microsoft.com/office/drawing/2014/main" id="{01D8E540-292C-4867-BD21-43910262E9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A00C8F50-D632-4BE8-B5BF-8AEAE2D13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236" name="Freeform 32">
                <a:extLst>
                  <a:ext uri="{FF2B5EF4-FFF2-40B4-BE49-F238E27FC236}">
                    <a16:creationId xmlns:a16="http://schemas.microsoft.com/office/drawing/2014/main" id="{7870CC07-8D37-4F4D-A73B-9762FFAB1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7" name="Freeform 33">
                <a:extLst>
                  <a:ext uri="{FF2B5EF4-FFF2-40B4-BE49-F238E27FC236}">
                    <a16:creationId xmlns:a16="http://schemas.microsoft.com/office/drawing/2014/main" id="{06B84BAB-C27B-4804-9496-FDDA7FF6F2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8" name="Freeform 34">
                <a:extLst>
                  <a:ext uri="{FF2B5EF4-FFF2-40B4-BE49-F238E27FC236}">
                    <a16:creationId xmlns:a16="http://schemas.microsoft.com/office/drawing/2014/main" id="{45E90447-AF32-4C90-8940-D5EBE9F640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9" name="Freeform 35">
                <a:extLst>
                  <a:ext uri="{FF2B5EF4-FFF2-40B4-BE49-F238E27FC236}">
                    <a16:creationId xmlns:a16="http://schemas.microsoft.com/office/drawing/2014/main" id="{DFD35AB5-2871-471E-87D3-C3C024C31E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0" name="Freeform 36">
                <a:extLst>
                  <a:ext uri="{FF2B5EF4-FFF2-40B4-BE49-F238E27FC236}">
                    <a16:creationId xmlns:a16="http://schemas.microsoft.com/office/drawing/2014/main" id="{60EED77B-C4CD-44DE-B7AA-472CBEE6E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1" name="Freeform 37">
                <a:extLst>
                  <a:ext uri="{FF2B5EF4-FFF2-40B4-BE49-F238E27FC236}">
                    <a16:creationId xmlns:a16="http://schemas.microsoft.com/office/drawing/2014/main" id="{68122908-2E24-4971-A70E-29CFE953E5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2" name="Freeform 38">
                <a:extLst>
                  <a:ext uri="{FF2B5EF4-FFF2-40B4-BE49-F238E27FC236}">
                    <a16:creationId xmlns:a16="http://schemas.microsoft.com/office/drawing/2014/main" id="{43930918-848F-4F70-8C42-426DCCB4D4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3" name="Freeform 39">
                <a:extLst>
                  <a:ext uri="{FF2B5EF4-FFF2-40B4-BE49-F238E27FC236}">
                    <a16:creationId xmlns:a16="http://schemas.microsoft.com/office/drawing/2014/main" id="{7C2C1A0B-06A1-4F89-9A58-66CAB57F1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4" name="Freeform 40">
                <a:extLst>
                  <a:ext uri="{FF2B5EF4-FFF2-40B4-BE49-F238E27FC236}">
                    <a16:creationId xmlns:a16="http://schemas.microsoft.com/office/drawing/2014/main" id="{F26FAEF0-6EA1-41B4-AC1D-0BC56E43EF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5" name="Rectangle 41">
                <a:extLst>
                  <a:ext uri="{FF2B5EF4-FFF2-40B4-BE49-F238E27FC236}">
                    <a16:creationId xmlns:a16="http://schemas.microsoft.com/office/drawing/2014/main" id="{563F085C-A9C1-47AB-9656-468B79DE5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B19F5FF-1281-3480-BA9D-5ACF461580F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0899" b="-1"/>
          <a:stretch/>
        </p:blipFill>
        <p:spPr>
          <a:xfrm>
            <a:off x="7049011" y="778696"/>
            <a:ext cx="4567520" cy="29860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1A71E0-BA23-5A74-7C0F-C98C138189B3}"/>
              </a:ext>
            </a:extLst>
          </p:cNvPr>
          <p:cNvSpPr txBox="1"/>
          <p:nvPr/>
        </p:nvSpPr>
        <p:spPr>
          <a:xfrm>
            <a:off x="1267093" y="294482"/>
            <a:ext cx="6370987" cy="6036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</a:pPr>
            <a:r>
              <a:rPr lang="en-US" sz="3400" b="1" dirty="0"/>
              <a:t>Methodology Overview</a:t>
            </a:r>
            <a:endParaRPr lang="en-US" sz="3400" dirty="0"/>
          </a:p>
          <a:p>
            <a:pPr lvl="1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b="1" dirty="0"/>
              <a:t>Tool</a:t>
            </a:r>
            <a:r>
              <a:rPr lang="en-US" sz="3400" dirty="0"/>
              <a:t>: Unity 2023.1.3f1</a:t>
            </a:r>
          </a:p>
          <a:p>
            <a:pPr lvl="1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b="1" dirty="0"/>
              <a:t>Steps</a:t>
            </a:r>
            <a:r>
              <a:rPr lang="en-US" sz="3400" dirty="0"/>
              <a:t>: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Environment setup with minimal distractions.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Diverse avatars and realistic fall animations.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Multi-camera setup for varied perspectives.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Automation scripts for scalable video generation.</a:t>
            </a:r>
          </a:p>
          <a:p>
            <a:pPr lvl="1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b="1" dirty="0"/>
              <a:t>Output</a:t>
            </a:r>
            <a:r>
              <a:rPr lang="en-US" sz="3400" dirty="0"/>
              <a:t>: </a:t>
            </a:r>
          </a:p>
          <a:p>
            <a:pPr marL="73152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Synthetic video dataset simulating 400 fall scenarios.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2F1B801-2526-1EB1-94D2-175224698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4523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3149E1-A77E-F0B4-71FD-4A3F5651F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icture 2">
            <a:extLst>
              <a:ext uri="{FF2B5EF4-FFF2-40B4-BE49-F238E27FC236}">
                <a16:creationId xmlns:a16="http://schemas.microsoft.com/office/drawing/2014/main" id="{537B7CFA-D120-6132-B8EB-D07DCD813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08" name="Group 207">
            <a:extLst>
              <a:ext uri="{FF2B5EF4-FFF2-40B4-BE49-F238E27FC236}">
                <a16:creationId xmlns:a16="http://schemas.microsoft.com/office/drawing/2014/main" id="{9B15761E-FC8E-A7AA-4C5D-93EF9D02E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3104E594-5950-0BB7-0B98-10B1FE91A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09" name="Rectangle 5">
                <a:extLst>
                  <a:ext uri="{FF2B5EF4-FFF2-40B4-BE49-F238E27FC236}">
                    <a16:creationId xmlns:a16="http://schemas.microsoft.com/office/drawing/2014/main" id="{A3DC7A9E-0A06-96C4-BBBF-BB627AC48D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0" name="Freeform 6">
                <a:extLst>
                  <a:ext uri="{FF2B5EF4-FFF2-40B4-BE49-F238E27FC236}">
                    <a16:creationId xmlns:a16="http://schemas.microsoft.com/office/drawing/2014/main" id="{B960726D-DF2A-8484-8FF5-B8C7B2AE54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1" name="Freeform 7">
                <a:extLst>
                  <a:ext uri="{FF2B5EF4-FFF2-40B4-BE49-F238E27FC236}">
                    <a16:creationId xmlns:a16="http://schemas.microsoft.com/office/drawing/2014/main" id="{EA9ED9D7-E585-52D6-3333-4D662617C4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2" name="Freeform 8">
                <a:extLst>
                  <a:ext uri="{FF2B5EF4-FFF2-40B4-BE49-F238E27FC236}">
                    <a16:creationId xmlns:a16="http://schemas.microsoft.com/office/drawing/2014/main" id="{DD072665-DA69-6552-2129-C564D533A9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3" name="Freeform 9">
                <a:extLst>
                  <a:ext uri="{FF2B5EF4-FFF2-40B4-BE49-F238E27FC236}">
                    <a16:creationId xmlns:a16="http://schemas.microsoft.com/office/drawing/2014/main" id="{17165029-18D1-57FA-27A3-729756CEBA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4" name="Freeform 10">
                <a:extLst>
                  <a:ext uri="{FF2B5EF4-FFF2-40B4-BE49-F238E27FC236}">
                    <a16:creationId xmlns:a16="http://schemas.microsoft.com/office/drawing/2014/main" id="{78FDF67C-D990-F193-7ACE-6CDC023FF9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5" name="Freeform 11">
                <a:extLst>
                  <a:ext uri="{FF2B5EF4-FFF2-40B4-BE49-F238E27FC236}">
                    <a16:creationId xmlns:a16="http://schemas.microsoft.com/office/drawing/2014/main" id="{7F689301-C0E2-C3B3-A799-31C3C2A596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6" name="Freeform 12">
                <a:extLst>
                  <a:ext uri="{FF2B5EF4-FFF2-40B4-BE49-F238E27FC236}">
                    <a16:creationId xmlns:a16="http://schemas.microsoft.com/office/drawing/2014/main" id="{6539C0B8-FB41-E293-401C-8DD8EAC74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7" name="Freeform 13">
                <a:extLst>
                  <a:ext uri="{FF2B5EF4-FFF2-40B4-BE49-F238E27FC236}">
                    <a16:creationId xmlns:a16="http://schemas.microsoft.com/office/drawing/2014/main" id="{B6CCBB8D-AB92-ACA5-DBC3-6D11D00403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8" name="Freeform 14">
                <a:extLst>
                  <a:ext uri="{FF2B5EF4-FFF2-40B4-BE49-F238E27FC236}">
                    <a16:creationId xmlns:a16="http://schemas.microsoft.com/office/drawing/2014/main" id="{E0D6E739-63C1-DD20-355C-F2B73BE94C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19" name="Freeform 15">
                <a:extLst>
                  <a:ext uri="{FF2B5EF4-FFF2-40B4-BE49-F238E27FC236}">
                    <a16:creationId xmlns:a16="http://schemas.microsoft.com/office/drawing/2014/main" id="{1B38FFBD-B993-7EA4-75B6-C5D0DBD75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0" name="Line 16">
                <a:extLst>
                  <a:ext uri="{FF2B5EF4-FFF2-40B4-BE49-F238E27FC236}">
                    <a16:creationId xmlns:a16="http://schemas.microsoft.com/office/drawing/2014/main" id="{B991A922-90FB-AC3E-0794-DD00611236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1" name="Freeform 17">
                <a:extLst>
                  <a:ext uri="{FF2B5EF4-FFF2-40B4-BE49-F238E27FC236}">
                    <a16:creationId xmlns:a16="http://schemas.microsoft.com/office/drawing/2014/main" id="{4D791E05-7C51-2475-93BA-57B6C891D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2" name="Freeform 18">
                <a:extLst>
                  <a:ext uri="{FF2B5EF4-FFF2-40B4-BE49-F238E27FC236}">
                    <a16:creationId xmlns:a16="http://schemas.microsoft.com/office/drawing/2014/main" id="{F9A59C1E-5372-E65E-298E-C8B143E9B8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3" name="Freeform 19">
                <a:extLst>
                  <a:ext uri="{FF2B5EF4-FFF2-40B4-BE49-F238E27FC236}">
                    <a16:creationId xmlns:a16="http://schemas.microsoft.com/office/drawing/2014/main" id="{E0A0F8A9-505D-D252-0CD9-E6F178003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4" name="Freeform 20">
                <a:extLst>
                  <a:ext uri="{FF2B5EF4-FFF2-40B4-BE49-F238E27FC236}">
                    <a16:creationId xmlns:a16="http://schemas.microsoft.com/office/drawing/2014/main" id="{E9789247-8EF1-0296-8076-207AA34E92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5" name="Rectangle 21">
                <a:extLst>
                  <a:ext uri="{FF2B5EF4-FFF2-40B4-BE49-F238E27FC236}">
                    <a16:creationId xmlns:a16="http://schemas.microsoft.com/office/drawing/2014/main" id="{D51D68DD-9F8F-138E-E637-197C6A0E98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6" name="Freeform 22">
                <a:extLst>
                  <a:ext uri="{FF2B5EF4-FFF2-40B4-BE49-F238E27FC236}">
                    <a16:creationId xmlns:a16="http://schemas.microsoft.com/office/drawing/2014/main" id="{50F4377D-EB42-4C57-42B5-F62FAC139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7" name="Freeform 23">
                <a:extLst>
                  <a:ext uri="{FF2B5EF4-FFF2-40B4-BE49-F238E27FC236}">
                    <a16:creationId xmlns:a16="http://schemas.microsoft.com/office/drawing/2014/main" id="{2F3C4002-176E-104E-03A6-320041DF60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8" name="Freeform 24">
                <a:extLst>
                  <a:ext uri="{FF2B5EF4-FFF2-40B4-BE49-F238E27FC236}">
                    <a16:creationId xmlns:a16="http://schemas.microsoft.com/office/drawing/2014/main" id="{738953C3-77AF-40D3-43D0-123FAE7B2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29" name="Freeform 25">
                <a:extLst>
                  <a:ext uri="{FF2B5EF4-FFF2-40B4-BE49-F238E27FC236}">
                    <a16:creationId xmlns:a16="http://schemas.microsoft.com/office/drawing/2014/main" id="{67DBDA91-8EF3-7201-D76C-E3B3805A3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0" name="Freeform 26">
                <a:extLst>
                  <a:ext uri="{FF2B5EF4-FFF2-40B4-BE49-F238E27FC236}">
                    <a16:creationId xmlns:a16="http://schemas.microsoft.com/office/drawing/2014/main" id="{A3DD7498-2E97-76DC-DC5D-23A7C22FF5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1" name="Freeform 27">
                <a:extLst>
                  <a:ext uri="{FF2B5EF4-FFF2-40B4-BE49-F238E27FC236}">
                    <a16:creationId xmlns:a16="http://schemas.microsoft.com/office/drawing/2014/main" id="{16190FA3-9BE8-B61B-F59D-6B80222E89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2" name="Freeform 28">
                <a:extLst>
                  <a:ext uri="{FF2B5EF4-FFF2-40B4-BE49-F238E27FC236}">
                    <a16:creationId xmlns:a16="http://schemas.microsoft.com/office/drawing/2014/main" id="{5F2FC034-14C5-68CF-F599-3DED406EB5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3" name="Freeform 29">
                <a:extLst>
                  <a:ext uri="{FF2B5EF4-FFF2-40B4-BE49-F238E27FC236}">
                    <a16:creationId xmlns:a16="http://schemas.microsoft.com/office/drawing/2014/main" id="{D8FC8067-0D4A-5DDD-F532-F0C457AB0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4" name="Freeform 30">
                <a:extLst>
                  <a:ext uri="{FF2B5EF4-FFF2-40B4-BE49-F238E27FC236}">
                    <a16:creationId xmlns:a16="http://schemas.microsoft.com/office/drawing/2014/main" id="{B287F303-0A84-8B8A-8FF5-EE011A5875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5" name="Freeform 31">
                <a:extLst>
                  <a:ext uri="{FF2B5EF4-FFF2-40B4-BE49-F238E27FC236}">
                    <a16:creationId xmlns:a16="http://schemas.microsoft.com/office/drawing/2014/main" id="{E0C100BF-84AC-BCE3-C3C6-2DA79391F0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55086AB4-9442-4C8C-3FD3-72BA626C7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236" name="Freeform 32">
                <a:extLst>
                  <a:ext uri="{FF2B5EF4-FFF2-40B4-BE49-F238E27FC236}">
                    <a16:creationId xmlns:a16="http://schemas.microsoft.com/office/drawing/2014/main" id="{0F59C9E6-0E9E-3B30-2204-5D161F1D7F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7" name="Freeform 33">
                <a:extLst>
                  <a:ext uri="{FF2B5EF4-FFF2-40B4-BE49-F238E27FC236}">
                    <a16:creationId xmlns:a16="http://schemas.microsoft.com/office/drawing/2014/main" id="{F4D5E284-57E3-464B-26BD-6C55731911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8" name="Freeform 34">
                <a:extLst>
                  <a:ext uri="{FF2B5EF4-FFF2-40B4-BE49-F238E27FC236}">
                    <a16:creationId xmlns:a16="http://schemas.microsoft.com/office/drawing/2014/main" id="{46BB7E34-7411-CC62-46C5-BDBB5DE06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9" name="Freeform 35">
                <a:extLst>
                  <a:ext uri="{FF2B5EF4-FFF2-40B4-BE49-F238E27FC236}">
                    <a16:creationId xmlns:a16="http://schemas.microsoft.com/office/drawing/2014/main" id="{959F9972-E5B7-D8B6-E053-6ED867A2D7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0" name="Freeform 36">
                <a:extLst>
                  <a:ext uri="{FF2B5EF4-FFF2-40B4-BE49-F238E27FC236}">
                    <a16:creationId xmlns:a16="http://schemas.microsoft.com/office/drawing/2014/main" id="{2ED801A8-0CE9-D44B-EE9C-D0DA5CE139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1" name="Freeform 37">
                <a:extLst>
                  <a:ext uri="{FF2B5EF4-FFF2-40B4-BE49-F238E27FC236}">
                    <a16:creationId xmlns:a16="http://schemas.microsoft.com/office/drawing/2014/main" id="{C2C7447E-6E28-0AB0-63F0-CFF48AEF2A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2" name="Freeform 38">
                <a:extLst>
                  <a:ext uri="{FF2B5EF4-FFF2-40B4-BE49-F238E27FC236}">
                    <a16:creationId xmlns:a16="http://schemas.microsoft.com/office/drawing/2014/main" id="{243E29A8-5C2D-6FBC-0F3F-6ADF640DF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3" name="Freeform 39">
                <a:extLst>
                  <a:ext uri="{FF2B5EF4-FFF2-40B4-BE49-F238E27FC236}">
                    <a16:creationId xmlns:a16="http://schemas.microsoft.com/office/drawing/2014/main" id="{CDFE8DAB-1CCC-4044-E20A-7139146FB2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4" name="Freeform 40">
                <a:extLst>
                  <a:ext uri="{FF2B5EF4-FFF2-40B4-BE49-F238E27FC236}">
                    <a16:creationId xmlns:a16="http://schemas.microsoft.com/office/drawing/2014/main" id="{1092FBAB-4B62-4966-F236-76AF476426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45" name="Rectangle 41">
                <a:extLst>
                  <a:ext uri="{FF2B5EF4-FFF2-40B4-BE49-F238E27FC236}">
                    <a16:creationId xmlns:a16="http://schemas.microsoft.com/office/drawing/2014/main" id="{DEF12618-E872-B3DE-F2B1-F8A84FCF9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93FBF16-ADFE-C3E9-C0A9-E05F93AD7C6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0899" b="-1"/>
          <a:stretch/>
        </p:blipFill>
        <p:spPr>
          <a:xfrm>
            <a:off x="7049011" y="778696"/>
            <a:ext cx="4567520" cy="29860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EFB4EF-85BE-527C-0ABC-691DDE7DD7F2}"/>
              </a:ext>
            </a:extLst>
          </p:cNvPr>
          <p:cNvSpPr txBox="1"/>
          <p:nvPr/>
        </p:nvSpPr>
        <p:spPr>
          <a:xfrm>
            <a:off x="1267093" y="294482"/>
            <a:ext cx="6370987" cy="6036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b="1" dirty="0"/>
              <a:t>Methodology Overview</a:t>
            </a:r>
            <a:endParaRPr lang="en-US" sz="3400" dirty="0"/>
          </a:p>
          <a:p>
            <a:pPr lvl="1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b="1" dirty="0"/>
              <a:t>Tool</a:t>
            </a:r>
            <a:r>
              <a:rPr lang="en-US" sz="3400" dirty="0"/>
              <a:t>: Unity 2023.1.3f1</a:t>
            </a:r>
          </a:p>
          <a:p>
            <a:pPr lvl="1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b="1" dirty="0"/>
              <a:t>Steps</a:t>
            </a:r>
            <a:r>
              <a:rPr lang="en-US" sz="3400" dirty="0"/>
              <a:t>: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Environment setup with minimal distractions.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Diverse avatars and realistic fall animations.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Multi-camera setup for varied perspectives.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Automation scripts for scalable video generation.</a:t>
            </a:r>
          </a:p>
          <a:p>
            <a:pPr lvl="1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b="1" dirty="0"/>
              <a:t>Output</a:t>
            </a:r>
            <a:r>
              <a:rPr lang="en-US" sz="3400" dirty="0"/>
              <a:t>: </a:t>
            </a:r>
          </a:p>
          <a:p>
            <a:pPr marL="73152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r>
              <a:rPr lang="en-US" sz="3400" dirty="0"/>
              <a:t>Synthetic video dataset simulating 400 fall scenarios.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25000"/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95685C4-3A96-1825-9127-760EBFD90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42FFB9-514A-4194-015F-48F6CBB6F5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642" y="282582"/>
            <a:ext cx="10334067" cy="601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672489"/>
      </p:ext>
    </p:extLst>
  </p:cSld>
  <p:clrMapOvr>
    <a:masterClrMapping/>
  </p:clrMapOvr>
  <p:transition spd="slow" advTm="0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B7F5C5-D3D0-2CDE-0FFF-1FC51719015E}"/>
              </a:ext>
            </a:extLst>
          </p:cNvPr>
          <p:cNvSpPr txBox="1"/>
          <p:nvPr/>
        </p:nvSpPr>
        <p:spPr>
          <a:xfrm>
            <a:off x="571749" y="3196743"/>
            <a:ext cx="6363061" cy="37677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lvl="1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  <a:p>
            <a:pPr lvl="1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000" b="1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Current Project (Unity-based)</a:t>
            </a: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: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Generates proper and realistic fall scenarios.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Simplified framework with easier setup and use.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Improved fall dynamics ensuring accurate motion representation</a:t>
            </a:r>
            <a:r>
              <a:rPr lang="en-US" sz="16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.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400" dirty="0"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</p:txBody>
      </p:sp>
      <p:pic>
        <p:nvPicPr>
          <p:cNvPr id="7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4A6F055C-DCEA-E055-9111-9A6C8C1929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34810" y="0"/>
            <a:ext cx="5257190" cy="3457911"/>
          </a:xfrm>
          <a:prstGeom prst="rect">
            <a:avLst/>
          </a:prstGeom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81C13C7-746D-8F58-A5AF-A41A2742C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5D3E70-796A-F81D-2CFF-E77AC021BCDC}"/>
              </a:ext>
            </a:extLst>
          </p:cNvPr>
          <p:cNvSpPr txBox="1"/>
          <p:nvPr/>
        </p:nvSpPr>
        <p:spPr>
          <a:xfrm>
            <a:off x="703245" y="547000"/>
            <a:ext cx="6307765" cy="285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b="1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Existing Models Comparison</a:t>
            </a:r>
            <a:endParaRPr lang="en-US" sz="2400" dirty="0"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  <a:p>
            <a:pPr lvl="1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000" b="1" dirty="0" err="1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UnrealFall</a:t>
            </a:r>
            <a:r>
              <a:rPr lang="en-US" sz="2000" b="1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 Project</a:t>
            </a: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: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Uses Unreal Engine to generate synthetic videos.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Videos include incomplete falls with avatars moving forward or backward after half-falls.</a:t>
            </a:r>
          </a:p>
          <a:p>
            <a:pPr marL="1200150" lvl="2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High complexity in setup and operation.</a:t>
            </a:r>
          </a:p>
          <a:p>
            <a:endParaRPr lang="en-IN" dirty="0"/>
          </a:p>
        </p:txBody>
      </p:sp>
      <p:pic>
        <p:nvPicPr>
          <p:cNvPr id="11" name="cam3_005">
            <a:hlinkClick r:id="" action="ppaction://media"/>
            <a:extLst>
              <a:ext uri="{FF2B5EF4-FFF2-40B4-BE49-F238E27FC236}">
                <a16:creationId xmlns:a16="http://schemas.microsoft.com/office/drawing/2014/main" id="{D934C706-28F6-2D59-13B3-2A93C273162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934810" y="3457911"/>
            <a:ext cx="5257190" cy="340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148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734BCCA-FECF-B4DB-65BC-DCEC26FAD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29C6B52-4388-A25D-E7E3-6036A11352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659839"/>
              </p:ext>
            </p:extLst>
          </p:nvPr>
        </p:nvGraphicFramePr>
        <p:xfrm>
          <a:off x="1400136" y="1695863"/>
          <a:ext cx="10088414" cy="3837256"/>
        </p:xfrm>
        <a:graphic>
          <a:graphicData uri="http://schemas.openxmlformats.org/drawingml/2006/table">
            <a:tbl>
              <a:tblPr/>
              <a:tblGrid>
                <a:gridCol w="1441202">
                  <a:extLst>
                    <a:ext uri="{9D8B030D-6E8A-4147-A177-3AD203B41FA5}">
                      <a16:colId xmlns:a16="http://schemas.microsoft.com/office/drawing/2014/main" val="1873035613"/>
                    </a:ext>
                  </a:extLst>
                </a:gridCol>
                <a:gridCol w="1441202">
                  <a:extLst>
                    <a:ext uri="{9D8B030D-6E8A-4147-A177-3AD203B41FA5}">
                      <a16:colId xmlns:a16="http://schemas.microsoft.com/office/drawing/2014/main" val="3770459035"/>
                    </a:ext>
                  </a:extLst>
                </a:gridCol>
                <a:gridCol w="1441202">
                  <a:extLst>
                    <a:ext uri="{9D8B030D-6E8A-4147-A177-3AD203B41FA5}">
                      <a16:colId xmlns:a16="http://schemas.microsoft.com/office/drawing/2014/main" val="610812803"/>
                    </a:ext>
                  </a:extLst>
                </a:gridCol>
                <a:gridCol w="1441202">
                  <a:extLst>
                    <a:ext uri="{9D8B030D-6E8A-4147-A177-3AD203B41FA5}">
                      <a16:colId xmlns:a16="http://schemas.microsoft.com/office/drawing/2014/main" val="4147880942"/>
                    </a:ext>
                  </a:extLst>
                </a:gridCol>
                <a:gridCol w="1441202">
                  <a:extLst>
                    <a:ext uri="{9D8B030D-6E8A-4147-A177-3AD203B41FA5}">
                      <a16:colId xmlns:a16="http://schemas.microsoft.com/office/drawing/2014/main" val="1266287136"/>
                    </a:ext>
                  </a:extLst>
                </a:gridCol>
                <a:gridCol w="1441202">
                  <a:extLst>
                    <a:ext uri="{9D8B030D-6E8A-4147-A177-3AD203B41FA5}">
                      <a16:colId xmlns:a16="http://schemas.microsoft.com/office/drawing/2014/main" val="138546402"/>
                    </a:ext>
                  </a:extLst>
                </a:gridCol>
                <a:gridCol w="1441202">
                  <a:extLst>
                    <a:ext uri="{9D8B030D-6E8A-4147-A177-3AD203B41FA5}">
                      <a16:colId xmlns:a16="http://schemas.microsoft.com/office/drawing/2014/main" val="2259892903"/>
                    </a:ext>
                  </a:extLst>
                </a:gridCol>
              </a:tblGrid>
              <a:tr h="1009804"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Experiment</a:t>
                      </a:r>
                      <a:endParaRPr lang="en-IN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Synthetic Data (%)</a:t>
                      </a:r>
                      <a:endParaRPr lang="en-IN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Real-World Data (%)</a:t>
                      </a:r>
                      <a:endParaRPr lang="en-IN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Accuracy (Mean ± SD)</a:t>
                      </a:r>
                      <a:endParaRPr lang="en-IN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/>
                        <a:t>F1-Score (Mean ± SD)</a:t>
                      </a:r>
                      <a:endParaRPr lang="en-IN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Best Model Accuracy</a:t>
                      </a:r>
                      <a:endParaRPr lang="en-IN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Best Model F1-Score</a:t>
                      </a:r>
                      <a:endParaRPr lang="en-IN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8238579"/>
                  </a:ext>
                </a:extLst>
              </a:tr>
              <a:tr h="706863"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Experiment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0.9646 ± 0.0216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0.9636 ± 0.0260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0.9837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0.9846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7210222"/>
                  </a:ext>
                </a:extLst>
              </a:tr>
              <a:tr h="706863"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Experiment 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25%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0.9675 ± 0.0204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0.9752 ± 0.0163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0.9901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0.9925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790479"/>
                  </a:ext>
                </a:extLst>
              </a:tr>
              <a:tr h="706863"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Experiment 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0.9733 ± 0.0170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0.9820 ± 0.0115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/>
                        <a:t>0.9935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/>
                        <a:t>0.9958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886326"/>
                  </a:ext>
                </a:extLst>
              </a:tr>
              <a:tr h="706863"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Experiment 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0.9704 ± 0.0327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0.9817 ± 0.0218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/>
                        <a:t>0.9951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0.9969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972487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4EC28093-70E8-5C28-FB76-60275DD51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662354"/>
              </p:ext>
            </p:extLst>
          </p:nvPr>
        </p:nvGraphicFramePr>
        <p:xfrm>
          <a:off x="1542246" y="4082771"/>
          <a:ext cx="7038084" cy="2223996"/>
        </p:xfrm>
        <a:graphic>
          <a:graphicData uri="http://schemas.openxmlformats.org/drawingml/2006/table">
            <a:tbl>
              <a:tblPr/>
              <a:tblGrid>
                <a:gridCol w="1173014">
                  <a:extLst>
                    <a:ext uri="{9D8B030D-6E8A-4147-A177-3AD203B41FA5}">
                      <a16:colId xmlns:a16="http://schemas.microsoft.com/office/drawing/2014/main" val="1322817280"/>
                    </a:ext>
                  </a:extLst>
                </a:gridCol>
                <a:gridCol w="1173014">
                  <a:extLst>
                    <a:ext uri="{9D8B030D-6E8A-4147-A177-3AD203B41FA5}">
                      <a16:colId xmlns:a16="http://schemas.microsoft.com/office/drawing/2014/main" val="530453846"/>
                    </a:ext>
                  </a:extLst>
                </a:gridCol>
                <a:gridCol w="1173014">
                  <a:extLst>
                    <a:ext uri="{9D8B030D-6E8A-4147-A177-3AD203B41FA5}">
                      <a16:colId xmlns:a16="http://schemas.microsoft.com/office/drawing/2014/main" val="3910386484"/>
                    </a:ext>
                  </a:extLst>
                </a:gridCol>
                <a:gridCol w="1173014">
                  <a:extLst>
                    <a:ext uri="{9D8B030D-6E8A-4147-A177-3AD203B41FA5}">
                      <a16:colId xmlns:a16="http://schemas.microsoft.com/office/drawing/2014/main" val="2327774460"/>
                    </a:ext>
                  </a:extLst>
                </a:gridCol>
                <a:gridCol w="1173014">
                  <a:extLst>
                    <a:ext uri="{9D8B030D-6E8A-4147-A177-3AD203B41FA5}">
                      <a16:colId xmlns:a16="http://schemas.microsoft.com/office/drawing/2014/main" val="943408798"/>
                    </a:ext>
                  </a:extLst>
                </a:gridCol>
                <a:gridCol w="1173014">
                  <a:extLst>
                    <a:ext uri="{9D8B030D-6E8A-4147-A177-3AD203B41FA5}">
                      <a16:colId xmlns:a16="http://schemas.microsoft.com/office/drawing/2014/main" val="436134209"/>
                    </a:ext>
                  </a:extLst>
                </a:gridCol>
              </a:tblGrid>
              <a:tr h="265463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123869"/>
                  </a:ext>
                </a:extLst>
              </a:tr>
              <a:tr h="46455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4438631"/>
                  </a:ext>
                </a:extLst>
              </a:tr>
              <a:tr h="46455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1564020"/>
                  </a:ext>
                </a:extLst>
              </a:tr>
              <a:tr h="46455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958477"/>
                  </a:ext>
                </a:extLst>
              </a:tr>
              <a:tr h="46455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595988"/>
                  </a:ext>
                </a:extLst>
              </a:tr>
            </a:tbl>
          </a:graphicData>
        </a:graphic>
      </p:graphicFrame>
      <p:sp>
        <p:nvSpPr>
          <p:cNvPr id="17" name="Rectangle 4">
            <a:extLst>
              <a:ext uri="{FF2B5EF4-FFF2-40B4-BE49-F238E27FC236}">
                <a16:creationId xmlns:a16="http://schemas.microsoft.com/office/drawing/2014/main" id="{A25FBEC7-6DC3-F6E3-0449-55B5D46CA2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2692" y="113200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Training Results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6DC56F-047B-523F-065E-E58D83D09C2A}"/>
              </a:ext>
            </a:extLst>
          </p:cNvPr>
          <p:cNvSpPr txBox="1"/>
          <p:nvPr/>
        </p:nvSpPr>
        <p:spPr>
          <a:xfrm>
            <a:off x="1103835" y="474593"/>
            <a:ext cx="1763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Results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7726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3E8239-98E9-50B7-C7E5-F291932DC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4EE28A4-6012-A742-6017-91E3A3CAD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B2F0619-001A-638A-FE89-764E2BF61A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425585"/>
              </p:ext>
            </p:extLst>
          </p:nvPr>
        </p:nvGraphicFramePr>
        <p:xfrm>
          <a:off x="1391785" y="2133194"/>
          <a:ext cx="9224225" cy="3316694"/>
        </p:xfrm>
        <a:graphic>
          <a:graphicData uri="http://schemas.openxmlformats.org/drawingml/2006/table">
            <a:tbl>
              <a:tblPr/>
              <a:tblGrid>
                <a:gridCol w="1540418">
                  <a:extLst>
                    <a:ext uri="{9D8B030D-6E8A-4147-A177-3AD203B41FA5}">
                      <a16:colId xmlns:a16="http://schemas.microsoft.com/office/drawing/2014/main" val="3398311454"/>
                    </a:ext>
                  </a:extLst>
                </a:gridCol>
                <a:gridCol w="1202835">
                  <a:extLst>
                    <a:ext uri="{9D8B030D-6E8A-4147-A177-3AD203B41FA5}">
                      <a16:colId xmlns:a16="http://schemas.microsoft.com/office/drawing/2014/main" val="1222193784"/>
                    </a:ext>
                  </a:extLst>
                </a:gridCol>
                <a:gridCol w="1264204">
                  <a:extLst>
                    <a:ext uri="{9D8B030D-6E8A-4147-A177-3AD203B41FA5}">
                      <a16:colId xmlns:a16="http://schemas.microsoft.com/office/drawing/2014/main" val="3472300409"/>
                    </a:ext>
                  </a:extLst>
                </a:gridCol>
                <a:gridCol w="1448311">
                  <a:extLst>
                    <a:ext uri="{9D8B030D-6E8A-4147-A177-3AD203B41FA5}">
                      <a16:colId xmlns:a16="http://schemas.microsoft.com/office/drawing/2014/main" val="400745251"/>
                    </a:ext>
                  </a:extLst>
                </a:gridCol>
                <a:gridCol w="1822663">
                  <a:extLst>
                    <a:ext uri="{9D8B030D-6E8A-4147-A177-3AD203B41FA5}">
                      <a16:colId xmlns:a16="http://schemas.microsoft.com/office/drawing/2014/main" val="1962947454"/>
                    </a:ext>
                  </a:extLst>
                </a:gridCol>
                <a:gridCol w="1945794">
                  <a:extLst>
                    <a:ext uri="{9D8B030D-6E8A-4147-A177-3AD203B41FA5}">
                      <a16:colId xmlns:a16="http://schemas.microsoft.com/office/drawing/2014/main" val="2703761918"/>
                    </a:ext>
                  </a:extLst>
                </a:gridCol>
              </a:tblGrid>
              <a:tr h="545466">
                <a:tc>
                  <a:txBody>
                    <a:bodyPr/>
                    <a:lstStyle/>
                    <a:p>
                      <a:pPr algn="ctr"/>
                      <a:r>
                        <a:rPr lang="en-IN" b="1"/>
                        <a:t>Experiment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/>
                        <a:t>Accuracy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/>
                        <a:t>F1-Score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/>
                        <a:t>Precision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/>
                        <a:t>Recall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Specificity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934079"/>
                  </a:ext>
                </a:extLst>
              </a:tr>
              <a:tr h="692807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Experiment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0.9685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0.2868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0.1679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0.9818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r>
                        <a:rPr lang="en-IN" dirty="0"/>
                        <a:t>.9684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091401"/>
                  </a:ext>
                </a:extLst>
              </a:tr>
              <a:tr h="692807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Experiment 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0.9646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0.2630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0.1519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0.9792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0.9645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1906744"/>
                  </a:ext>
                </a:extLst>
              </a:tr>
              <a:tr h="692807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Experiment 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0.9762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0.3409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0.2075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0.9557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0.9763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498594"/>
                  </a:ext>
                </a:extLst>
              </a:tr>
              <a:tr h="692807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Experiment 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0.9395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0.1731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0.0949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0.9818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0.9392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276630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EF1675C-8D49-5358-E489-71CAD574B8EB}"/>
              </a:ext>
            </a:extLst>
          </p:cNvPr>
          <p:cNvSpPr txBox="1"/>
          <p:nvPr/>
        </p:nvSpPr>
        <p:spPr>
          <a:xfrm>
            <a:off x="1253465" y="1408112"/>
            <a:ext cx="6103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Testing Results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42647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3A513D-A3BA-D072-1653-30F084AF7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855CDA5-4A44-8CCC-D9FD-74BA01AFE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C8B09B-4649-3AC5-3B99-7FFC2F026CBA}"/>
              </a:ext>
            </a:extLst>
          </p:cNvPr>
          <p:cNvSpPr txBox="1"/>
          <p:nvPr/>
        </p:nvSpPr>
        <p:spPr>
          <a:xfrm>
            <a:off x="1149137" y="680639"/>
            <a:ext cx="61031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Confusion Matrix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389AA6-EFFD-B881-0841-63058894D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094" y="1128815"/>
            <a:ext cx="10036455" cy="553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603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184</TotalTime>
  <Words>479</Words>
  <Application>Microsoft Office PowerPoint</Application>
  <PresentationFormat>Widescreen</PresentationFormat>
  <Paragraphs>142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Times New Roman</vt:lpstr>
      <vt:lpstr>Tw Cen MT</vt:lpstr>
      <vt:lpstr>Wingdings 2</vt:lpstr>
      <vt:lpstr>Circuit</vt:lpstr>
      <vt:lpstr>Generating Synthetic Video Data to Train Fall Detection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QAQ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sathish kumar</dc:creator>
  <cp:lastModifiedBy>sathish kumar</cp:lastModifiedBy>
  <cp:revision>7</cp:revision>
  <dcterms:created xsi:type="dcterms:W3CDTF">2025-01-06T22:21:01Z</dcterms:created>
  <dcterms:modified xsi:type="dcterms:W3CDTF">2025-01-07T15:28:59Z</dcterms:modified>
</cp:coreProperties>
</file>

<file path=docProps/thumbnail.jpeg>
</file>